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13" autoAdjust="0"/>
  </p:normalViewPr>
  <p:slideViewPr>
    <p:cSldViewPr>
      <p:cViewPr>
        <p:scale>
          <a:sx n="75" d="100"/>
          <a:sy n="75" d="100"/>
        </p:scale>
        <p:origin x="-1788" y="-9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582AD-641E-4F48-AAD1-2AA3BE24AE0E}" type="datetimeFigureOut">
              <a:rPr lang="sr-Latn-CS" smtClean="0"/>
              <a:pPr/>
              <a:t>14.11.2019.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8D551-626C-4511-A1C8-7B1CECAC88B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iklopedija.hr/natuknica.aspx?id=41017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enciklopedija.hr/natuknica.aspx?id=53620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velymedjimurje.com/spomen-park-naftastva-peklenica/" TargetMode="External"/><Relationship Id="rId7" Type="http://schemas.openxmlformats.org/officeDocument/2006/relationships/hyperlink" Target="https://www.dw.com/hr/mo%C5%BEe-li-svijet-bez-ugljena-nafte-i-plina/a-18877293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enciklopedija.hr/natuknica.aspx?ID=27361" TargetMode="External"/><Relationship Id="rId5" Type="http://schemas.openxmlformats.org/officeDocument/2006/relationships/hyperlink" Target="https://hr.wikipedia.org/wiki/Istarski_ugljenokopi" TargetMode="External"/><Relationship Id="rId4" Type="http://schemas.openxmlformats.org/officeDocument/2006/relationships/hyperlink" Target="https://tockanai.hr/biznis/nekretnine/istarski-ugljenokopi-rasa-9029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.com/hr/zemljo-otvori-se/a-1724970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MCu7eSwGv1w" TargetMode="External"/><Relationship Id="rId4" Type="http://schemas.openxmlformats.org/officeDocument/2006/relationships/hyperlink" Target="https://zadarski.slobodnadalmacija.hr/regional/clanak/id/442071/jeste-li-znali-da-je-na-pagu-postojao-rudnik--ugljen-se-kopao-za-gospodu-a-feratina-zvizdala-kolanom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t.hr/danas/znanost/smece-ce-uskoro-biti-najvazniji-izvor-sirovina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kologija.com.hr/sto-je-deforestacija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ikliranje.hr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zoeu.hr/hr/energetska_ucinkovitost/obnovljivi_izvori_energije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http://www.enciklopedija.hr/natuknica.aspx?id=41017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http://www.enciklopedija.hr/natuknica.aspx?id=53620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8D551-626C-4511-A1C8-7B1CECAC88B9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https://www.lovelymedjimurje.com/spomen-park-naftastva-peklenica/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https://tockanai.hr/biznis/nekretnine/istarski-ugljenokopi-rasa-9029/</a:t>
            </a:r>
            <a:endParaRPr lang="hr-HR" dirty="0" smtClean="0"/>
          </a:p>
          <a:p>
            <a:r>
              <a:rPr lang="hr-HR" dirty="0" smtClean="0">
                <a:hlinkClick r:id="rId5"/>
              </a:rPr>
              <a:t>https://hr.wikipedia.org/wiki/Istarski_ugljenokopi</a:t>
            </a:r>
            <a:endParaRPr lang="hr-HR" dirty="0" smtClean="0"/>
          </a:p>
          <a:p>
            <a:r>
              <a:rPr lang="hr-HR" dirty="0" smtClean="0">
                <a:hlinkClick r:id="rId6"/>
              </a:rPr>
              <a:t>http://www.enciklopedija.hr/natuknica.aspx?ID=27361</a:t>
            </a:r>
            <a:endParaRPr lang="hr-HR" dirty="0" smtClean="0"/>
          </a:p>
          <a:p>
            <a:r>
              <a:rPr lang="hr-HR" dirty="0" smtClean="0">
                <a:hlinkClick r:id="rId7"/>
              </a:rPr>
              <a:t>https://www.dw.com/hr/mo%C5%BEe-li-svijet-bez-ugljena-nafte-i-plina/a-18877293</a:t>
            </a:r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8D551-626C-4511-A1C8-7B1CECAC88B9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https://www.dw.com/hr/zemljo-otvori-se/a-17249700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https://zadarski.slobodnadalmacija.hr/regional/clanak/id/442071/jeste-li-znali-da-je-na-pagu-postojao-rudnik--ugljen-se-kopao-za-gospodu-a-feratina-zvizdala-kolanom</a:t>
            </a:r>
            <a:endParaRPr lang="hr-H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Rudnik u Labinu:</a:t>
            </a:r>
            <a:r>
              <a:rPr lang="hr-HR" baseline="0" dirty="0" smtClean="0"/>
              <a:t> </a:t>
            </a:r>
            <a:r>
              <a:rPr lang="hr-HR" dirty="0" smtClean="0">
                <a:hlinkClick r:id="rId5"/>
              </a:rPr>
              <a:t>https://www.youtube.com/watch?v=MCu7eSwGv1w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8D551-626C-4511-A1C8-7B1CECAC88B9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8D551-626C-4511-A1C8-7B1CECAC88B9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https://net.hr/danas/znanost/smece-ce-uskoro-biti-najvazniji-izvor-sirovina/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8D551-626C-4511-A1C8-7B1CECAC88B9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https://www.ekologija.com.hr/sto-je-deforestacija/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8D551-626C-4511-A1C8-7B1CECAC88B9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http://www.recikliranje.hr/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8D551-626C-4511-A1C8-7B1CECAC88B9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http://www.fzoeu.hr/hr/energetska_ucinkovitost/obnovljivi_izvori_energije/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8D551-626C-4511-A1C8-7B1CECAC88B9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Sirovine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Priroda nije neiscrpna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Tvari koje uzimamo iz prirode radi njihove daljnje prerade nazivamo _____________.</a:t>
            </a:r>
          </a:p>
          <a:p>
            <a:r>
              <a:rPr lang="hr-HR" dirty="0" smtClean="0"/>
              <a:t>Stijene koje sadržavaju veće količine nekih korisnih tvari nazivamo _______________.</a:t>
            </a:r>
          </a:p>
          <a:p>
            <a:r>
              <a:rPr lang="hr-HR" dirty="0" smtClean="0"/>
              <a:t>U prošlosti je glavni izvor energije bio ______________, dok su danas najvažniji izvori energije ____________ i ________________.</a:t>
            </a:r>
          </a:p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3908425" y="1908175"/>
            <a:ext cx="2111376" cy="371475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dirty="0" smtClean="0">
                <a:solidFill>
                  <a:srgbClr val="FF0000"/>
                </a:solidFill>
              </a:rPr>
              <a:t>sirovine</a:t>
            </a:r>
            <a:endParaRPr lang="hr-HR" sz="3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3625" y="2752725"/>
            <a:ext cx="2111376" cy="371475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dirty="0" smtClean="0">
                <a:solidFill>
                  <a:srgbClr val="FF0000"/>
                </a:solidFill>
              </a:rPr>
              <a:t>rude</a:t>
            </a:r>
            <a:endParaRPr lang="hr-HR" sz="3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3800" y="3597275"/>
            <a:ext cx="2111376" cy="371475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dirty="0" smtClean="0">
                <a:solidFill>
                  <a:srgbClr val="FF0000"/>
                </a:solidFill>
              </a:rPr>
              <a:t>ugljen</a:t>
            </a:r>
            <a:endParaRPr lang="hr-HR" sz="3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9650" y="3959225"/>
            <a:ext cx="2111376" cy="371475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dirty="0" smtClean="0">
                <a:solidFill>
                  <a:srgbClr val="FF0000"/>
                </a:solidFill>
              </a:rPr>
              <a:t>nafta</a:t>
            </a:r>
            <a:endParaRPr lang="hr-HR" sz="3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5900" y="3959225"/>
            <a:ext cx="2111376" cy="371475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dirty="0" smtClean="0">
                <a:solidFill>
                  <a:srgbClr val="FF0000"/>
                </a:solidFill>
              </a:rPr>
              <a:t>zemni plin</a:t>
            </a:r>
            <a:endParaRPr lang="hr-HR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3813175" cy="3030985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Zašto se naftu katkad naziva crnim zlatom?</a:t>
            </a:r>
          </a:p>
          <a:p>
            <a:r>
              <a:rPr lang="hr-HR" dirty="0" smtClean="0"/>
              <a:t>Kako možemo smanjiti potrošnju sirovina?</a:t>
            </a:r>
          </a:p>
          <a:p>
            <a:r>
              <a:rPr lang="hr-HR" dirty="0" smtClean="0"/>
              <a:t>Zašto je recikliranje važno?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0375" y="1092200"/>
            <a:ext cx="47053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83568" y="1203598"/>
            <a:ext cx="7772400" cy="1102519"/>
          </a:xfrm>
        </p:spPr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55"/>
          <a:stretch/>
        </p:blipFill>
        <p:spPr>
          <a:xfrm>
            <a:off x="3369633" y="2139702"/>
            <a:ext cx="2404733" cy="2242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74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Sirovine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Tvari koje uzimamo iz prirode radi njihove daljnje prerade</a:t>
            </a:r>
          </a:p>
          <a:p>
            <a:r>
              <a:rPr lang="hr-HR" b="1" dirty="0" smtClean="0"/>
              <a:t>Rude</a:t>
            </a:r>
            <a:r>
              <a:rPr lang="hr-HR" dirty="0" smtClean="0"/>
              <a:t> – stijene koje sadržavaju veću količinu nekih korisnih tvari</a:t>
            </a:r>
            <a:endParaRPr lang="hr-H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42975"/>
            <a:ext cx="4470614" cy="381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820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Rude kao izvor energije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>
            <a:normAutofit lnSpcReduction="10000"/>
          </a:bodyPr>
          <a:lstStyle/>
          <a:p>
            <a:r>
              <a:rPr lang="hr-HR" b="1" dirty="0" smtClean="0"/>
              <a:t>Ugljen</a:t>
            </a:r>
            <a:r>
              <a:rPr lang="hr-HR" dirty="0" smtClean="0"/>
              <a:t> – u prošlosti glavni izvor energije</a:t>
            </a:r>
          </a:p>
          <a:p>
            <a:r>
              <a:rPr lang="hr-HR" b="1" dirty="0" smtClean="0"/>
              <a:t>Nafta</a:t>
            </a:r>
            <a:r>
              <a:rPr lang="hr-HR" dirty="0" smtClean="0"/>
              <a:t> i </a:t>
            </a:r>
            <a:r>
              <a:rPr lang="hr-HR" b="1" dirty="0" smtClean="0"/>
              <a:t>zemni plin </a:t>
            </a:r>
            <a:r>
              <a:rPr lang="hr-HR" dirty="0" smtClean="0"/>
              <a:t>– danas glavni izvori energije</a:t>
            </a:r>
          </a:p>
          <a:p>
            <a:pPr>
              <a:buNone/>
            </a:pPr>
            <a:r>
              <a:rPr lang="hr-HR" dirty="0" smtClean="0">
                <a:sym typeface="Wingdings" pitchFamily="2" charset="2"/>
              </a:rPr>
              <a:t> ujedno su i sirovine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0375" y="1092200"/>
            <a:ext cx="47053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1037737"/>
            <a:ext cx="4102100" cy="364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3300" y="1063625"/>
            <a:ext cx="4100444" cy="359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I biljna i životinjska dobra mogu biti sirovine.</a:t>
            </a:r>
            <a:endParaRPr lang="hr-HR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6475" y="1378299"/>
            <a:ext cx="5416852" cy="34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vjetlana\AppData\Local\Microsoft\Windows\Temporary Internet Files\Content.IE5\MGU0FVWB\MP900448406[2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" y="1813984"/>
            <a:ext cx="2273297" cy="1515531"/>
          </a:xfrm>
          <a:prstGeom prst="rect">
            <a:avLst/>
          </a:prstGeom>
          <a:noFill/>
        </p:spPr>
      </p:pic>
      <p:pic>
        <p:nvPicPr>
          <p:cNvPr id="6" name="Picture 3" descr="C:\Users\Svjetlana\AppData\Local\Microsoft\Windows\Temporary Internet Files\Content.IE5\MGU0FVWB\MP90022774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575" y="3416300"/>
            <a:ext cx="2413000" cy="1596602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 t="22852"/>
          <a:stretch>
            <a:fillRect/>
          </a:stretch>
        </p:blipFill>
        <p:spPr bwMode="auto">
          <a:xfrm>
            <a:off x="349250" y="1577606"/>
            <a:ext cx="3136900" cy="177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Sirovine nisu neiscrpne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Napredak industrije prerade sirovina</a:t>
            </a:r>
          </a:p>
          <a:p>
            <a:r>
              <a:rPr lang="hr-HR" dirty="0" smtClean="0"/>
              <a:t>Porast svjetskog stanovništva</a:t>
            </a:r>
          </a:p>
          <a:p>
            <a:pPr>
              <a:buNone/>
            </a:pPr>
            <a:r>
              <a:rPr lang="hr-HR" dirty="0" smtClean="0">
                <a:sym typeface="Wingdings" pitchFamily="2" charset="2"/>
              </a:rPr>
              <a:t> Porast potražnje za sirovinama</a:t>
            </a:r>
            <a:endParaRPr lang="hr-HR" dirty="0"/>
          </a:p>
        </p:txBody>
      </p:sp>
      <p:pic>
        <p:nvPicPr>
          <p:cNvPr id="3074" name="Picture 2" descr="E:\školska knjiga\ppt predlosci i slike\smanjene\038_sh6313437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2900" y="882650"/>
            <a:ext cx="4641850" cy="4232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Sirovine nisu neiscrpne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21058"/>
            <a:ext cx="9144000" cy="265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8274" y="4229100"/>
            <a:ext cx="8747125" cy="39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Potrebno smanjiti potrošnju sirovina i iskorištene industrijske proizvode preraditi i </a:t>
            </a:r>
            <a:r>
              <a:rPr lang="hr-HR" b="1" dirty="0" smtClean="0"/>
              <a:t>reciklirati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Recikliranje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3813175" cy="3030985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Smanjuje količinu otpada</a:t>
            </a:r>
          </a:p>
          <a:p>
            <a:r>
              <a:rPr lang="hr-HR" dirty="0" smtClean="0"/>
              <a:t>Štedi sirovine, energiju za vađenje, prijevoz i preradu sirovina</a:t>
            </a:r>
          </a:p>
          <a:p>
            <a:r>
              <a:rPr lang="hr-HR" dirty="0" smtClean="0"/>
              <a:t>Čuva prirodu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025" y="1546225"/>
            <a:ext cx="4495799" cy="311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Prelazak na obnovljive izvore energije</a:t>
            </a:r>
            <a:endParaRPr lang="hr-H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4600" y="1485900"/>
            <a:ext cx="3762395" cy="322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t="4926" b="12561"/>
          <a:stretch>
            <a:fillRect/>
          </a:stretch>
        </p:blipFill>
        <p:spPr bwMode="auto">
          <a:xfrm>
            <a:off x="344780" y="1485900"/>
            <a:ext cx="4568341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241</Words>
  <Application>Microsoft Office PowerPoint</Application>
  <PresentationFormat>On-screen Show (16:9)</PresentationFormat>
  <Paragraphs>57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Sirovine</vt:lpstr>
      <vt:lpstr>Sirovine</vt:lpstr>
      <vt:lpstr>Rude kao izvor energije</vt:lpstr>
      <vt:lpstr>Slide 4</vt:lpstr>
      <vt:lpstr>I biljna i životinjska dobra mogu biti sirovine.</vt:lpstr>
      <vt:lpstr>Sirovine nisu neiscrpne</vt:lpstr>
      <vt:lpstr>Sirovine nisu neiscrpne</vt:lpstr>
      <vt:lpstr>Recikliranje</vt:lpstr>
      <vt:lpstr>Prelazak na obnovljive izvore energije</vt:lpstr>
      <vt:lpstr>Ponavljanje</vt:lpstr>
      <vt:lpstr>Ponavljanje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15</cp:revision>
  <dcterms:created xsi:type="dcterms:W3CDTF">2019-03-27T12:00:31Z</dcterms:created>
  <dcterms:modified xsi:type="dcterms:W3CDTF">2019-11-14T07:31:02Z</dcterms:modified>
</cp:coreProperties>
</file>